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8" r:id="rId3"/>
    <p:sldId id="280" r:id="rId4"/>
    <p:sldId id="279" r:id="rId5"/>
    <p:sldId id="281" r:id="rId6"/>
    <p:sldId id="269" r:id="rId7"/>
    <p:sldId id="272" r:id="rId8"/>
    <p:sldId id="270" r:id="rId9"/>
    <p:sldId id="271" r:id="rId10"/>
    <p:sldId id="266" r:id="rId11"/>
    <p:sldId id="263" r:id="rId12"/>
    <p:sldId id="264" r:id="rId13"/>
    <p:sldId id="265" r:id="rId14"/>
    <p:sldId id="273" r:id="rId15"/>
    <p:sldId id="268" r:id="rId16"/>
    <p:sldId id="267" r:id="rId17"/>
    <p:sldId id="258" r:id="rId18"/>
    <p:sldId id="259" r:id="rId19"/>
    <p:sldId id="282" r:id="rId20"/>
    <p:sldId id="256" r:id="rId21"/>
    <p:sldId id="257" r:id="rId22"/>
    <p:sldId id="274" r:id="rId23"/>
    <p:sldId id="275" r:id="rId24"/>
    <p:sldId id="260" r:id="rId25"/>
    <p:sldId id="261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9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EA930-F5C8-4611-9DB0-0D68228AF32E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28950-5F39-45F7-B21B-C2F7EF86D3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3559" y="533400"/>
            <a:ext cx="73967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The M 5.7 Central Virginia Earthquake of August 23, 2011:</a:t>
            </a:r>
          </a:p>
          <a:p>
            <a:pPr algn="ctr"/>
            <a:r>
              <a:rPr lang="en-US" sz="2400" dirty="0" smtClean="0"/>
              <a:t>A Complex Rupture?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469519" y="1752600"/>
            <a:ext cx="42716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M. C. Chapman</a:t>
            </a:r>
          </a:p>
          <a:p>
            <a:pPr algn="ctr"/>
            <a:r>
              <a:rPr lang="en-US" sz="1600" dirty="0" smtClean="0"/>
              <a:t>Department of Geosciences</a:t>
            </a:r>
          </a:p>
          <a:p>
            <a:pPr algn="ctr"/>
            <a:r>
              <a:rPr lang="en-US" sz="1600" dirty="0" smtClean="0"/>
              <a:t>Virginia Polytechnic Institute and State University</a:t>
            </a:r>
          </a:p>
          <a:p>
            <a:pPr algn="ctr"/>
            <a:r>
              <a:rPr lang="en-US" sz="1600" dirty="0" smtClean="0"/>
              <a:t>Blacksburg, Virginia 24061</a:t>
            </a:r>
          </a:p>
          <a:p>
            <a:pPr algn="ctr"/>
            <a:r>
              <a:rPr lang="en-US" sz="1600" dirty="0" err="1" smtClean="0"/>
              <a:t>mcc</a:t>
            </a:r>
            <a:r>
              <a:rPr lang="en-US" sz="1600" dirty="0" smtClean="0"/>
              <a:t> @ vt.edu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3962400"/>
            <a:ext cx="44574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Meeting of the Eastern Section, Seismological</a:t>
            </a:r>
          </a:p>
          <a:p>
            <a:pPr algn="ctr"/>
            <a:r>
              <a:rPr lang="en-US" dirty="0" smtClean="0"/>
              <a:t>Society of America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Little Rock, Arkansas, October 16-18, 2011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977-2006 epicent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81000"/>
            <a:ext cx="7467600" cy="50882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657671"/>
            <a:ext cx="82635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Circles show earthquake epicenters instrumentally located by the Virginia Tech </a:t>
            </a:r>
          </a:p>
          <a:p>
            <a:r>
              <a:rPr lang="en-US" dirty="0" smtClean="0"/>
              <a:t>Seismological Observatory in central Virginia, 1977 - Present. Numbers are earthquake</a:t>
            </a:r>
          </a:p>
          <a:p>
            <a:r>
              <a:rPr lang="en-US" dirty="0" smtClean="0"/>
              <a:t>magnitude.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1 epicent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4743" y="609600"/>
            <a:ext cx="7315200" cy="4984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791200"/>
            <a:ext cx="8020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Circles show mainshock and early (Aug. 24-26) aftershock epicenters (Virginia Tech).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13943" y="152400"/>
            <a:ext cx="4936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August 23, 2011, M 5.7 Louisa, Virginia Earthquake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977-2006 epicenters with geolog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81000"/>
            <a:ext cx="7620000" cy="51920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867400"/>
            <a:ext cx="82635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Circles show earthquake epicenters instrumentally located by the Virginia Tech </a:t>
            </a:r>
          </a:p>
          <a:p>
            <a:r>
              <a:rPr lang="en-US" dirty="0" smtClean="0"/>
              <a:t>Seismological Observatory in central Virginia, 1977 - Present. Numbers are earthquake</a:t>
            </a:r>
          </a:p>
          <a:p>
            <a:r>
              <a:rPr lang="en-US" dirty="0" smtClean="0"/>
              <a:t>magnitude. Colored regions indicate major geologic units.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1-epicenters-with-geology-and-beachb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685800"/>
            <a:ext cx="6705600" cy="45690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8897" y="5562600"/>
            <a:ext cx="85197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Circles show mainshock and early (August 24-26) aftershock epicenters (Virginia Tech). </a:t>
            </a:r>
          </a:p>
          <a:p>
            <a:r>
              <a:rPr lang="en-US" dirty="0" err="1" smtClean="0"/>
              <a:t>Beachball</a:t>
            </a:r>
            <a:r>
              <a:rPr lang="en-US" dirty="0" smtClean="0"/>
              <a:t> diagram indicates the mainshock focal mechanism (USGS/SLU). Colored areas </a:t>
            </a:r>
          </a:p>
          <a:p>
            <a:r>
              <a:rPr lang="en-US" dirty="0" smtClean="0"/>
              <a:t>show major geologic units.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76200"/>
            <a:ext cx="8991600" cy="66515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653903" y="851297"/>
            <a:ext cx="6810375" cy="51077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362200"/>
            <a:ext cx="3168047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"If damage from a once-in-a-generation, </a:t>
            </a:r>
          </a:p>
          <a:p>
            <a:r>
              <a:rPr lang="en-US" sz="1400" dirty="0" smtClean="0"/>
              <a:t>5.8 magnitude earthquake does not </a:t>
            </a:r>
          </a:p>
          <a:p>
            <a:r>
              <a:rPr lang="en-US" sz="1400" dirty="0" smtClean="0"/>
              <a:t>qualify for federal disaster relief,</a:t>
            </a:r>
          </a:p>
          <a:p>
            <a:r>
              <a:rPr lang="en-US" sz="1400" dirty="0" smtClean="0"/>
              <a:t> then I don't know what does. I am</a:t>
            </a:r>
          </a:p>
          <a:p>
            <a:r>
              <a:rPr lang="en-US" sz="1400" dirty="0" smtClean="0"/>
              <a:t> very disappointed that FEMA has </a:t>
            </a:r>
          </a:p>
          <a:p>
            <a:r>
              <a:rPr lang="en-US" sz="1400" dirty="0" smtClean="0"/>
              <a:t>determined that Louisa County does not </a:t>
            </a:r>
          </a:p>
          <a:p>
            <a:r>
              <a:rPr lang="en-US" sz="1400" dirty="0" smtClean="0"/>
              <a:t>qualify for federal disaster assistance </a:t>
            </a:r>
          </a:p>
          <a:p>
            <a:r>
              <a:rPr lang="en-US" sz="1400" dirty="0" smtClean="0"/>
              <a:t>for individuals, and I fully support the </a:t>
            </a:r>
          </a:p>
          <a:p>
            <a:r>
              <a:rPr lang="en-US" sz="1400" dirty="0" smtClean="0"/>
              <a:t>Governor's decision to appeal."</a:t>
            </a:r>
          </a:p>
          <a:p>
            <a:endParaRPr lang="en-US" sz="1400" dirty="0" smtClean="0"/>
          </a:p>
          <a:p>
            <a:r>
              <a:rPr lang="en-US" sz="1400" dirty="0" smtClean="0"/>
              <a:t>Senator Mark Warner, October 7, 2011.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304800"/>
            <a:ext cx="30492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11, 000 reports of damage in</a:t>
            </a:r>
          </a:p>
          <a:p>
            <a:r>
              <a:rPr lang="en-US" dirty="0" smtClean="0"/>
              <a:t>Louisa County, Virginia were</a:t>
            </a:r>
          </a:p>
          <a:p>
            <a:r>
              <a:rPr lang="en-US" dirty="0" smtClean="0"/>
              <a:t>received within two weeks of</a:t>
            </a:r>
          </a:p>
          <a:p>
            <a:r>
              <a:rPr lang="en-US" dirty="0" smtClean="0"/>
              <a:t>the earthquake. Louisa County</a:t>
            </a:r>
          </a:p>
          <a:p>
            <a:r>
              <a:rPr lang="en-US" dirty="0" smtClean="0"/>
              <a:t>High School was damaged and</a:t>
            </a:r>
          </a:p>
          <a:p>
            <a:r>
              <a:rPr lang="en-US" dirty="0" smtClean="0"/>
              <a:t>remains closed.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8763000" cy="6572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0" y="914400"/>
            <a:ext cx="23840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Jeff Munsey's right foot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rot="10800000" flipV="1">
            <a:off x="4038600" y="1099066"/>
            <a:ext cx="1676400" cy="805934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5000" y="5334000"/>
            <a:ext cx="2362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Liquefaction feature he</a:t>
            </a:r>
          </a:p>
          <a:p>
            <a:r>
              <a:rPr lang="en-US" dirty="0" smtClean="0"/>
              <a:t>discovered at Yancey Mill, near the intersection of Vigor and Yanceyville roads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4648200" y="4114800"/>
            <a:ext cx="1600200" cy="838200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685800"/>
            <a:ext cx="7823200" cy="586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400" y="152400"/>
            <a:ext cx="147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Epicenter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ogle 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9579" y="0"/>
            <a:ext cx="86448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 view [Converted]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4533" y="692122"/>
            <a:ext cx="6314934" cy="54737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400" y="1219200"/>
            <a:ext cx="2800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Two clusters of aftershocks?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ult 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5000" y="0"/>
            <a:ext cx="665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28600"/>
            <a:ext cx="2504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Looking broadside at the</a:t>
            </a:r>
          </a:p>
          <a:p>
            <a:r>
              <a:rPr lang="en-US" dirty="0" smtClean="0"/>
              <a:t>fault plane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ult paralle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143000"/>
            <a:ext cx="7418219" cy="51933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2200" y="457200"/>
            <a:ext cx="2855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Looking approximately N25E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ogle 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9579" y="0"/>
            <a:ext cx="8644842" cy="6858000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7315200" y="1066800"/>
            <a:ext cx="228600" cy="249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91400" y="1447800"/>
            <a:ext cx="1058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North Anna</a:t>
            </a:r>
          </a:p>
          <a:p>
            <a:r>
              <a:rPr lang="en-US" sz="1200" dirty="0" smtClean="0"/>
              <a:t>Power Station</a:t>
            </a:r>
            <a:endParaRPr lang="en-US" sz="12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429000" y="1295400"/>
            <a:ext cx="3886200" cy="3276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9215177">
            <a:off x="5791200" y="1905000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 km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2362200" y="3810000"/>
            <a:ext cx="2286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placement-M6-rock-strikeslip-10.5km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676400"/>
            <a:ext cx="6019800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84363" y="533400"/>
            <a:ext cx="51165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Simulated slip distribution for a M 6.0 earthquake</a:t>
            </a:r>
          </a:p>
          <a:p>
            <a:pPr algn="ctr"/>
            <a:r>
              <a:rPr lang="en-US">
                <a:latin typeface="Calibri" pitchFamily="34" charset="0"/>
              </a:rPr>
              <a:t>6.5 X 6.5 km rupture area, static stress drop 100 bars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48200" y="1447800"/>
            <a:ext cx="1974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Mean slip is 84 cm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000" y="3352800"/>
            <a:ext cx="2895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The Green function for each </a:t>
            </a:r>
            <a:r>
              <a:rPr lang="en-US" sz="1600" dirty="0" smtClean="0">
                <a:latin typeface="Calibri" pitchFamily="34" charset="0"/>
              </a:rPr>
              <a:t>subfault-receiver </a:t>
            </a:r>
            <a:r>
              <a:rPr lang="en-US" sz="1600" dirty="0">
                <a:latin typeface="Calibri" pitchFamily="34" charset="0"/>
              </a:rPr>
              <a:t>is calculated using "hspec96", written by </a:t>
            </a:r>
            <a:r>
              <a:rPr lang="en-US" sz="1600" dirty="0" smtClean="0">
                <a:latin typeface="Calibri" pitchFamily="34" charset="0"/>
              </a:rPr>
              <a:t>Dr. Robert Herrmann (2002), </a:t>
            </a:r>
            <a:r>
              <a:rPr lang="en-US" sz="1600" dirty="0">
                <a:latin typeface="Calibri" pitchFamily="34" charset="0"/>
              </a:rPr>
              <a:t>using the </a:t>
            </a:r>
            <a:r>
              <a:rPr lang="en-US" sz="1600" dirty="0" err="1">
                <a:latin typeface="Calibri" pitchFamily="34" charset="0"/>
              </a:rPr>
              <a:t>wavenumber</a:t>
            </a:r>
            <a:r>
              <a:rPr lang="en-US" sz="1600" dirty="0">
                <a:latin typeface="Calibri" pitchFamily="34" charset="0"/>
              </a:rPr>
              <a:t> integration approach to produce a full wavefield simulation.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396335"/>
            <a:ext cx="8728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Herrmann, R.B. (2002). An Overview to Synthetic Seismogram Computation, in software distribution </a:t>
            </a:r>
            <a:r>
              <a:rPr lang="en-US" sz="1200" b="1" i="1" dirty="0" smtClean="0"/>
              <a:t>Computer Programs for Seismology</a:t>
            </a:r>
            <a:r>
              <a:rPr lang="en-US" sz="1200" dirty="0" smtClean="0"/>
              <a:t>, </a:t>
            </a:r>
          </a:p>
          <a:p>
            <a:r>
              <a:rPr lang="en-US" sz="1200" dirty="0" smtClean="0"/>
              <a:t>St. Louis University, St. Louis, Missouri, http://www.eas.slu.edu/People/RBHerrmann/CPS330.html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1676400"/>
            <a:ext cx="332334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/>
              <a:t>The finite-fault source is a  composite </a:t>
            </a:r>
          </a:p>
          <a:p>
            <a:r>
              <a:rPr lang="en-US" sz="1500" dirty="0" smtClean="0"/>
              <a:t>of circular, overlapping faults, randomly </a:t>
            </a:r>
          </a:p>
          <a:p>
            <a:r>
              <a:rPr lang="en-US" sz="1500" dirty="0" smtClean="0"/>
              <a:t>distributed on the fault plane, following </a:t>
            </a:r>
          </a:p>
          <a:p>
            <a:r>
              <a:rPr lang="en-US" sz="1500" dirty="0" smtClean="0"/>
              <a:t>the method described by </a:t>
            </a:r>
            <a:r>
              <a:rPr lang="en-US" sz="1500" dirty="0" err="1" smtClean="0"/>
              <a:t>Zeng</a:t>
            </a:r>
            <a:r>
              <a:rPr lang="en-US" sz="1500" dirty="0" smtClean="0"/>
              <a:t> et al., </a:t>
            </a:r>
          </a:p>
          <a:p>
            <a:r>
              <a:rPr lang="en-US" sz="1500" dirty="0" smtClean="0"/>
              <a:t>(1994)</a:t>
            </a:r>
            <a:endParaRPr 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5943600"/>
            <a:ext cx="8710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Zeng</a:t>
            </a:r>
            <a:r>
              <a:rPr lang="en-US" sz="1200" dirty="0" smtClean="0"/>
              <a:t>, Y., J.G. Anderson and G. Yu (1994). A composite source model for computing realistic synthetic strong ground motions, </a:t>
            </a:r>
            <a:r>
              <a:rPr lang="en-US" sz="1200" i="1" dirty="0" smtClean="0"/>
              <a:t>Geophysical</a:t>
            </a:r>
          </a:p>
          <a:p>
            <a:r>
              <a:rPr lang="en-US" sz="1200" i="1" dirty="0" smtClean="0"/>
              <a:t>Research Letters</a:t>
            </a:r>
            <a:r>
              <a:rPr lang="en-US" sz="1200" dirty="0" smtClean="0"/>
              <a:t>, 21, 725-728.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hz-bpass-planview-rock-12km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058444"/>
            <a:ext cx="4769691" cy="57995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76200"/>
            <a:ext cx="6182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Simulated maximum acceleration amplitudes in the 4-8 Hz band</a:t>
            </a:r>
          </a:p>
          <a:p>
            <a:pPr algn="ctr"/>
            <a:r>
              <a:rPr lang="en-US" dirty="0" smtClean="0"/>
              <a:t>M = 6.0 finite fault simulation</a:t>
            </a:r>
          </a:p>
          <a:p>
            <a:pPr algn="ctr"/>
            <a:r>
              <a:rPr lang="en-US" dirty="0" smtClean="0"/>
              <a:t>12 km focal depth, rock-1 velocity model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1600200"/>
            <a:ext cx="19155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geometric mean</a:t>
            </a:r>
          </a:p>
          <a:p>
            <a:r>
              <a:rPr lang="en-US" dirty="0" smtClean="0"/>
              <a:t>random horizontal</a:t>
            </a:r>
          </a:p>
          <a:p>
            <a:r>
              <a:rPr lang="en-US" dirty="0" smtClean="0"/>
              <a:t>component</a:t>
            </a:r>
          </a:p>
          <a:p>
            <a:r>
              <a:rPr lang="en-US" dirty="0" smtClean="0"/>
              <a:t>strike-slip</a:t>
            </a:r>
          </a:p>
          <a:p>
            <a:r>
              <a:rPr lang="en-US" dirty="0" smtClean="0"/>
              <a:t>mechanism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419600"/>
            <a:ext cx="2213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vertical component</a:t>
            </a:r>
          </a:p>
          <a:p>
            <a:r>
              <a:rPr lang="en-US" dirty="0" smtClean="0"/>
              <a:t>strike-slip mechanism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86600" y="1752600"/>
            <a:ext cx="20065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geometric mean</a:t>
            </a:r>
          </a:p>
          <a:p>
            <a:r>
              <a:rPr lang="en-US" dirty="0" smtClean="0"/>
              <a:t>random horizontal</a:t>
            </a:r>
          </a:p>
          <a:p>
            <a:r>
              <a:rPr lang="en-US" dirty="0" smtClean="0"/>
              <a:t>component</a:t>
            </a:r>
          </a:p>
          <a:p>
            <a:r>
              <a:rPr lang="en-US" dirty="0" smtClean="0"/>
              <a:t>reverse mechanism</a:t>
            </a:r>
          </a:p>
          <a:p>
            <a:r>
              <a:rPr lang="en-US" dirty="0" smtClean="0"/>
              <a:t>(45 degree dip)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4343400"/>
            <a:ext cx="20065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vertical component</a:t>
            </a:r>
          </a:p>
          <a:p>
            <a:r>
              <a:rPr lang="en-US" dirty="0" smtClean="0"/>
              <a:t>reverse mechanism</a:t>
            </a:r>
          </a:p>
          <a:p>
            <a:r>
              <a:rPr lang="en-US" dirty="0" smtClean="0"/>
              <a:t>(45 degree dip)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sa2011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9241" y="0"/>
            <a:ext cx="728551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1600200"/>
            <a:ext cx="349473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Strong motion recordings</a:t>
            </a:r>
          </a:p>
          <a:p>
            <a:r>
              <a:rPr lang="en-US" dirty="0" smtClean="0"/>
              <a:t>on the foundation base mat</a:t>
            </a:r>
          </a:p>
          <a:p>
            <a:r>
              <a:rPr lang="en-US" dirty="0" smtClean="0"/>
              <a:t>of the unit 1 containment structure</a:t>
            </a:r>
          </a:p>
          <a:p>
            <a:r>
              <a:rPr lang="en-US" dirty="0" smtClean="0"/>
              <a:t>at North Anna.</a:t>
            </a:r>
          </a:p>
          <a:p>
            <a:endParaRPr lang="en-US" dirty="0" smtClean="0"/>
          </a:p>
          <a:p>
            <a:r>
              <a:rPr lang="en-US" dirty="0" smtClean="0"/>
              <a:t>The records are remarkable for the</a:t>
            </a:r>
          </a:p>
          <a:p>
            <a:r>
              <a:rPr lang="en-US" dirty="0" smtClean="0"/>
              <a:t>very short duration, and pulse-like</a:t>
            </a:r>
          </a:p>
          <a:p>
            <a:r>
              <a:rPr lang="en-US" dirty="0" smtClean="0"/>
              <a:t>character of the largest motion---</a:t>
            </a:r>
          </a:p>
          <a:p>
            <a:r>
              <a:rPr lang="en-US" dirty="0" smtClean="0"/>
              <a:t>the S wave(s).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the modulated character of</a:t>
            </a:r>
          </a:p>
          <a:p>
            <a:r>
              <a:rPr lang="en-US" dirty="0" smtClean="0"/>
              <a:t>the Fourier amplitude spectra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sa2011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52400"/>
            <a:ext cx="4480313" cy="6553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990600"/>
            <a:ext cx="364176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simulations are for a</a:t>
            </a:r>
          </a:p>
          <a:p>
            <a:r>
              <a:rPr lang="en-US" dirty="0" smtClean="0"/>
              <a:t>M 6.0 event at a hypocenter</a:t>
            </a:r>
          </a:p>
          <a:p>
            <a:r>
              <a:rPr lang="en-US" dirty="0" smtClean="0"/>
              <a:t>depth of 7.5 km, pure reverse</a:t>
            </a:r>
          </a:p>
          <a:p>
            <a:r>
              <a:rPr lang="en-US" dirty="0" smtClean="0"/>
              <a:t>mechanism, dip 45 degrees.</a:t>
            </a:r>
          </a:p>
          <a:p>
            <a:endParaRPr lang="en-US" dirty="0" smtClean="0"/>
          </a:p>
          <a:p>
            <a:r>
              <a:rPr lang="en-US" dirty="0" smtClean="0"/>
              <a:t>The simulated source-receiver</a:t>
            </a:r>
          </a:p>
          <a:p>
            <a:r>
              <a:rPr lang="en-US" dirty="0" smtClean="0"/>
              <a:t>geometry is very similar to the</a:t>
            </a:r>
          </a:p>
          <a:p>
            <a:r>
              <a:rPr lang="en-US" dirty="0" smtClean="0"/>
              <a:t>actual earthquake - North Anna</a:t>
            </a:r>
          </a:p>
          <a:p>
            <a:r>
              <a:rPr lang="en-US" dirty="0" smtClean="0"/>
              <a:t>situation.</a:t>
            </a:r>
          </a:p>
          <a:p>
            <a:endParaRPr lang="en-US" dirty="0" smtClean="0"/>
          </a:p>
          <a:p>
            <a:r>
              <a:rPr lang="en-US" dirty="0" smtClean="0"/>
              <a:t>Arrows point to a possible secondary</a:t>
            </a:r>
          </a:p>
          <a:p>
            <a:r>
              <a:rPr lang="en-US" dirty="0" smtClean="0"/>
              <a:t>arrival pulse in the </a:t>
            </a:r>
          </a:p>
          <a:p>
            <a:r>
              <a:rPr lang="en-US" dirty="0" smtClean="0"/>
              <a:t>real data that is absent in the </a:t>
            </a:r>
          </a:p>
          <a:p>
            <a:r>
              <a:rPr lang="en-US" dirty="0" smtClean="0"/>
              <a:t>simulations.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alternativeorientation-real-vs-simul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228600"/>
            <a:ext cx="4388992" cy="647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1219200"/>
            <a:ext cx="360387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 seems like this stuff is</a:t>
            </a:r>
          </a:p>
          <a:p>
            <a:r>
              <a:rPr lang="en-US" dirty="0" smtClean="0"/>
              <a:t>never straightforward.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this case, there is some confusion</a:t>
            </a:r>
          </a:p>
          <a:p>
            <a:r>
              <a:rPr lang="en-US" dirty="0" smtClean="0"/>
              <a:t>over which channel is which.</a:t>
            </a:r>
          </a:p>
          <a:p>
            <a:endParaRPr lang="en-US" dirty="0" smtClean="0"/>
          </a:p>
          <a:p>
            <a:r>
              <a:rPr lang="en-US" dirty="0" smtClean="0"/>
              <a:t>In terms of the subevent, it does not</a:t>
            </a:r>
          </a:p>
          <a:p>
            <a:r>
              <a:rPr lang="en-US" dirty="0" smtClean="0"/>
              <a:t>matter  if Ch1 and CH2 are </a:t>
            </a:r>
          </a:p>
          <a:p>
            <a:r>
              <a:rPr lang="en-US" dirty="0" smtClean="0"/>
              <a:t>swapped: it is still there.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sa2011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457200"/>
            <a:ext cx="4001911" cy="594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905000"/>
            <a:ext cx="29779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recorded at CBN (61 km)</a:t>
            </a:r>
          </a:p>
          <a:p>
            <a:r>
              <a:rPr lang="en-US" dirty="0" smtClean="0"/>
              <a:t>also feature strong spectral </a:t>
            </a:r>
          </a:p>
          <a:p>
            <a:r>
              <a:rPr lang="en-US" dirty="0" smtClean="0"/>
              <a:t>modulations.  However, the</a:t>
            </a:r>
          </a:p>
          <a:p>
            <a:r>
              <a:rPr lang="en-US" dirty="0" smtClean="0"/>
              <a:t>CBN station is know to have a</a:t>
            </a:r>
          </a:p>
          <a:p>
            <a:r>
              <a:rPr lang="en-US" dirty="0" smtClean="0"/>
              <a:t>very strong site response.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ssa2011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76800" y="228600"/>
            <a:ext cx="3950315" cy="5912691"/>
          </a:xfrm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355578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Comparison of North Anna</a:t>
            </a:r>
          </a:p>
          <a:p>
            <a:r>
              <a:rPr lang="en-US" dirty="0" smtClean="0"/>
              <a:t>with CBN.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The Green lines</a:t>
            </a:r>
          </a:p>
          <a:p>
            <a:r>
              <a:rPr lang="en-US" dirty="0" smtClean="0"/>
              <a:t>shows the Fourier Amplitude</a:t>
            </a:r>
          </a:p>
          <a:p>
            <a:r>
              <a:rPr lang="en-US" dirty="0" smtClean="0"/>
              <a:t>spectrum for a source comprised</a:t>
            </a:r>
          </a:p>
          <a:p>
            <a:r>
              <a:rPr lang="en-US" dirty="0" smtClean="0"/>
              <a:t>of two Brune pulses with moment</a:t>
            </a:r>
          </a:p>
          <a:p>
            <a:r>
              <a:rPr lang="en-US" dirty="0" smtClean="0"/>
              <a:t>3 x 10**24 and 1 x 10**24 dyne-cm</a:t>
            </a:r>
          </a:p>
          <a:p>
            <a:r>
              <a:rPr lang="en-US" dirty="0" smtClean="0"/>
              <a:t>separated by 0.6 seconds.</a:t>
            </a:r>
            <a:endParaRPr lang="en-US" dirty="0"/>
          </a:p>
        </p:txBody>
      </p:sp>
      <p:pic>
        <p:nvPicPr>
          <p:cNvPr id="5" name="Picture 4" descr="brunespuls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886200"/>
            <a:ext cx="3639815" cy="2584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124200"/>
            <a:ext cx="32503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Recorded transverse displacement at North Anna</a:t>
            </a:r>
            <a:endParaRPr lang="en-US" sz="1200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609600" y="35052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2600" y="5105400"/>
            <a:ext cx="2190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two Brune pulses superimposed</a:t>
            </a:r>
            <a:endParaRPr lang="en-US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V="1">
            <a:off x="1371600" y="4572000"/>
            <a:ext cx="533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133600" y="1295400"/>
            <a:ext cx="3810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57400" y="6477000"/>
            <a:ext cx="803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time (sec)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52400" y="502920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cm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058591" y="1427810"/>
            <a:ext cx="13038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cm/sec**2 per Hz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3982390" y="4628209"/>
            <a:ext cx="13038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cm/sec**2 per Hz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6248400"/>
            <a:ext cx="1120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Frequency (Hz)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n_mainshock-aftershock_tim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228600"/>
            <a:ext cx="4345503" cy="632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762000"/>
            <a:ext cx="35080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 is possible that wave propagation</a:t>
            </a:r>
          </a:p>
          <a:p>
            <a:r>
              <a:rPr lang="en-US" dirty="0" smtClean="0"/>
              <a:t>effects are responsible for the</a:t>
            </a:r>
          </a:p>
          <a:p>
            <a:r>
              <a:rPr lang="en-US" dirty="0" smtClean="0"/>
              <a:t>the secondary pulse at North Anna,</a:t>
            </a:r>
          </a:p>
          <a:p>
            <a:r>
              <a:rPr lang="en-US" dirty="0" smtClean="0"/>
              <a:t>and resulting spectral modulation.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971800"/>
            <a:ext cx="34887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Assuming that the mainshock and</a:t>
            </a:r>
          </a:p>
          <a:p>
            <a:r>
              <a:rPr lang="en-US" dirty="0" smtClean="0"/>
              <a:t>and an aftershock are located close</a:t>
            </a:r>
          </a:p>
          <a:p>
            <a:r>
              <a:rPr lang="en-US" dirty="0" smtClean="0"/>
              <a:t>together, any spectral modulation</a:t>
            </a:r>
          </a:p>
          <a:p>
            <a:r>
              <a:rPr lang="en-US" dirty="0" smtClean="0"/>
              <a:t>due to path effects should cancel</a:t>
            </a:r>
          </a:p>
          <a:p>
            <a:r>
              <a:rPr lang="en-US" dirty="0" smtClean="0"/>
              <a:t>in the spectral ratio.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shock-aftershock-f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228600"/>
            <a:ext cx="4417815" cy="6477000"/>
          </a:xfrm>
          <a:prstGeom prst="rect">
            <a:avLst/>
          </a:prstGeom>
        </p:spPr>
      </p:pic>
      <p:pic>
        <p:nvPicPr>
          <p:cNvPr id="5" name="Picture 4" descr="cbn_mainshock-aftershock_ti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00"/>
            <a:ext cx="4345503" cy="632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6604084"/>
            <a:ext cx="7441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Time (sec)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n_ratio_plo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304800"/>
            <a:ext cx="4266524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066800"/>
            <a:ext cx="32410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 of forming the spectral</a:t>
            </a:r>
          </a:p>
          <a:p>
            <a:r>
              <a:rPr lang="en-US" dirty="0" smtClean="0"/>
              <a:t>ratio of the CBN recording of the</a:t>
            </a:r>
          </a:p>
          <a:p>
            <a:r>
              <a:rPr lang="en-US" dirty="0" smtClean="0"/>
              <a:t>mainshock and the aftershock</a:t>
            </a:r>
          </a:p>
          <a:p>
            <a:r>
              <a:rPr lang="en-US" dirty="0" smtClean="0"/>
              <a:t>that occurred at 00:04 UT on </a:t>
            </a:r>
          </a:p>
          <a:p>
            <a:r>
              <a:rPr lang="en-US" dirty="0" smtClean="0"/>
              <a:t>August 24, 2011.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191000"/>
            <a:ext cx="1327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Modulated?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n_ratio_plot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8072" y="961644"/>
            <a:ext cx="6467856" cy="493471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304800"/>
            <a:ext cx="1541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371600"/>
            <a:ext cx="805951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 This was a BIG earthquake.</a:t>
            </a:r>
          </a:p>
          <a:p>
            <a:endParaRPr lang="en-US" dirty="0" smtClean="0"/>
          </a:p>
          <a:p>
            <a:r>
              <a:rPr lang="en-US" dirty="0" smtClean="0"/>
              <a:t>2.  Only minor injuries occurred, but there was a lot of expensive damage in the</a:t>
            </a:r>
          </a:p>
          <a:p>
            <a:r>
              <a:rPr lang="en-US" dirty="0" smtClean="0"/>
              <a:t>     epicentral area, where most people are un-insured for earthquakes.  FEMA has</a:t>
            </a:r>
          </a:p>
          <a:p>
            <a:r>
              <a:rPr lang="en-US" dirty="0" smtClean="0"/>
              <a:t>     yet to step up to the plate.</a:t>
            </a:r>
          </a:p>
          <a:p>
            <a:endParaRPr lang="en-US" dirty="0" smtClean="0"/>
          </a:p>
          <a:p>
            <a:r>
              <a:rPr lang="en-US" dirty="0" smtClean="0"/>
              <a:t>3. The best (almost only) good strong motion data inside 100 km were obtained at</a:t>
            </a:r>
          </a:p>
          <a:p>
            <a:r>
              <a:rPr lang="en-US" dirty="0" smtClean="0"/>
              <a:t>     the Dominion North Anna nuclear power plant.  The recordings suggest that</a:t>
            </a:r>
          </a:p>
          <a:p>
            <a:r>
              <a:rPr lang="en-US" dirty="0" smtClean="0"/>
              <a:t>     the rupture was complex, involving a sub-event approximately 0.6 seconds after</a:t>
            </a:r>
          </a:p>
          <a:p>
            <a:r>
              <a:rPr lang="en-US" dirty="0" smtClean="0"/>
              <a:t>     the main slip event, with approximately 1/4 - 1/3 of the total moment release.</a:t>
            </a:r>
          </a:p>
          <a:p>
            <a:endParaRPr lang="en-US" dirty="0" smtClean="0"/>
          </a:p>
          <a:p>
            <a:r>
              <a:rPr lang="en-US" dirty="0" smtClean="0"/>
              <a:t>4.  Mainshock - aftershock spectral ratios at CBN seem to support this interpretation.</a:t>
            </a:r>
          </a:p>
          <a:p>
            <a:r>
              <a:rPr lang="en-US" dirty="0" smtClean="0"/>
              <a:t>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2895600"/>
            <a:ext cx="2927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Thank you for your attention.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994</Words>
  <Application>Microsoft Office PowerPoint</Application>
  <PresentationFormat>On-screen Show (4:3)</PresentationFormat>
  <Paragraphs>170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Virginia Tech Geosciences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 Chapman</dc:creator>
  <cp:lastModifiedBy>Martin Chapman</cp:lastModifiedBy>
  <cp:revision>28</cp:revision>
  <dcterms:created xsi:type="dcterms:W3CDTF">2011-10-09T17:15:28Z</dcterms:created>
  <dcterms:modified xsi:type="dcterms:W3CDTF">2011-10-15T19:56:40Z</dcterms:modified>
</cp:coreProperties>
</file>